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</p:sldIdLst>
  <p:sldSz cx="12192000" cy="6858000"/>
  <p:notesSz cx="7559675" cy="10691813"/>
  <p:defaultTextStyle>
    <a:defPPr>
      <a:defRPr lang="en-US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6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799397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94473280" name="Date Placeholder 2"/>
          <p:cNvSpPr>
            <a:spLocks noGrp="1"/>
          </p:cNvSpPr>
          <p:nvPr>
            <p:ph type="dt" idx="1"/>
          </p:nvPr>
        </p:nvSpPr>
        <p:spPr bwMode="auto"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C73A2F9-5C2E-40E4-A038-99CA662B92ED}" type="datetimeFigureOut">
              <a:rPr lang="en-AU"/>
              <a:t>21/07/2025</a:t>
            </a:fld>
            <a:endParaRPr lang="en-AU"/>
          </a:p>
        </p:txBody>
      </p:sp>
      <p:sp>
        <p:nvSpPr>
          <p:cNvPr id="1917605049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AU"/>
          </a:p>
        </p:txBody>
      </p:sp>
      <p:sp>
        <p:nvSpPr>
          <p:cNvPr id="1724300727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AU"/>
          </a:p>
        </p:txBody>
      </p:sp>
      <p:sp>
        <p:nvSpPr>
          <p:cNvPr id="500348702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038352398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21B551E-877C-474B-A14B-2123A47CC7D4}" type="slidenum">
              <a:rPr lang="en-AU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EAB5126-0C48-BEC2-EF81-29B8CF5D3D5D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061FF2-63BD-AA69-4DDE-0B0EC997FD6E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9FC2DEA-6C46-5994-5B6C-ABF9FFB31413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A2E616-EF6E-8286-CCC9-7E276C7F441D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CC0EDC9-ABB0-02C6-F973-FA4BD62CEC1B}" type="slidenum">
              <a:rPr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D53EBFA-4CA3-B981-9E9C-23B98A4B23CA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F778A5-B844-9FD4-BC84-4AD6AC507E5F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9CC2004-86BE-2014-39BA-C8D1E51FD670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3308B-17BD-1665-9890-864B06455B3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7FD01-41B7-A8FD-406A-B7E57DD4A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0AF2D5-41FF-974F-489F-DD60E12D4C3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794DF-D9EA-F101-8BD3-B26F173324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9CC2004-86BE-2014-39BA-C8D1E51FD670}" type="slidenum">
              <a:rPr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601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4DCB97-92A2-0702-F94D-DC240FBA3DD2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43435B7-A602-AC4D-529E-5D1A2BC5454D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OverTx" preserve="1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2592351" name="PlaceHolder 1"/>
          <p:cNvSpPr>
            <a:spLocks noGrp="1"/>
          </p:cNvSpPr>
          <p:nvPr>
            <p:ph type="title"/>
          </p:nvPr>
        </p:nvSpPr>
        <p:spPr bwMode="auto">
          <a:xfrm>
            <a:off x="1261800" y="758879"/>
            <a:ext cx="9417960" cy="404136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1450908949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294056672" name="PlaceHolder 3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fourObj" preserve="1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9329496" name="PlaceHolder 1"/>
          <p:cNvSpPr>
            <a:spLocks noGrp="1"/>
          </p:cNvSpPr>
          <p:nvPr>
            <p:ph type="title"/>
          </p:nvPr>
        </p:nvSpPr>
        <p:spPr bwMode="auto">
          <a:xfrm>
            <a:off x="1261800" y="758879"/>
            <a:ext cx="9417960" cy="404136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1766180532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199861545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537377458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2050016134" name="PlaceHolder 5"/>
          <p:cNvSpPr>
            <a:spLocks noGrp="1"/>
          </p:cNvSpPr>
          <p:nvPr>
            <p:ph type="body"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7752588" name="PlaceHolder 1"/>
          <p:cNvSpPr>
            <a:spLocks noGrp="1"/>
          </p:cNvSpPr>
          <p:nvPr>
            <p:ph type="title"/>
          </p:nvPr>
        </p:nvSpPr>
        <p:spPr bwMode="auto">
          <a:xfrm>
            <a:off x="1261800" y="758879"/>
            <a:ext cx="9417960" cy="404136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327520905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339175350" name="PlaceHolder 3"/>
          <p:cNvSpPr>
            <a:spLocks noGrp="1"/>
          </p:cNvSpPr>
          <p:nvPr>
            <p:ph type="body"/>
          </p:nvPr>
        </p:nvSpPr>
        <p:spPr bwMode="auto"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1689093048" name="PlaceHolder 4"/>
          <p:cNvSpPr>
            <a:spLocks noGrp="1"/>
          </p:cNvSpPr>
          <p:nvPr>
            <p:ph type="body"/>
          </p:nvPr>
        </p:nvSpPr>
        <p:spPr bwMode="auto"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1724844803" name="PlaceHolder 5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1838446467" name="PlaceHolder 6"/>
          <p:cNvSpPr>
            <a:spLocks noGrp="1"/>
          </p:cNvSpPr>
          <p:nvPr>
            <p:ph type="body"/>
          </p:nvPr>
        </p:nvSpPr>
        <p:spPr bwMode="auto"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1055474830" name="PlaceHolder 7"/>
          <p:cNvSpPr>
            <a:spLocks noGrp="1"/>
          </p:cNvSpPr>
          <p:nvPr>
            <p:ph type="body"/>
          </p:nvPr>
        </p:nvSpPr>
        <p:spPr bwMode="auto"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x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4319839" name="PlaceHolder 1"/>
          <p:cNvSpPr>
            <a:spLocks noGrp="1"/>
          </p:cNvSpPr>
          <p:nvPr>
            <p:ph type="title"/>
          </p:nvPr>
        </p:nvSpPr>
        <p:spPr bwMode="auto">
          <a:xfrm>
            <a:off x="1261800" y="758879"/>
            <a:ext cx="9417960" cy="404136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262841980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defRPr/>
            </a:pPr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2914426" name="PlaceHolder 1"/>
          <p:cNvSpPr>
            <a:spLocks noGrp="1"/>
          </p:cNvSpPr>
          <p:nvPr>
            <p:ph type="title"/>
          </p:nvPr>
        </p:nvSpPr>
        <p:spPr bwMode="auto">
          <a:xfrm>
            <a:off x="1261800" y="758879"/>
            <a:ext cx="9417960" cy="404136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425666691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5861064" name="PlaceHolder 1"/>
          <p:cNvSpPr>
            <a:spLocks noGrp="1"/>
          </p:cNvSpPr>
          <p:nvPr>
            <p:ph type="title"/>
          </p:nvPr>
        </p:nvSpPr>
        <p:spPr bwMode="auto">
          <a:xfrm>
            <a:off x="1261800" y="758879"/>
            <a:ext cx="9417960" cy="404136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2132911476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1333788384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2302756" name="PlaceHolder 1"/>
          <p:cNvSpPr>
            <a:spLocks noGrp="1"/>
          </p:cNvSpPr>
          <p:nvPr>
            <p:ph type="title"/>
          </p:nvPr>
        </p:nvSpPr>
        <p:spPr bwMode="auto">
          <a:xfrm>
            <a:off x="1261800" y="758879"/>
            <a:ext cx="9417960" cy="404136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Only" preserve="1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7045528" name="PlaceHolder 1"/>
          <p:cNvSpPr>
            <a:spLocks noGrp="1"/>
          </p:cNvSpPr>
          <p:nvPr>
            <p:ph type="subTitle"/>
          </p:nvPr>
        </p:nvSpPr>
        <p:spPr bwMode="auto">
          <a:xfrm>
            <a:off x="1261800" y="3268080"/>
            <a:ext cx="9417960" cy="13716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defRPr/>
            </a:pPr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AndObj" preserve="1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4289108" name="PlaceHolder 1"/>
          <p:cNvSpPr>
            <a:spLocks noGrp="1"/>
          </p:cNvSpPr>
          <p:nvPr>
            <p:ph type="title"/>
          </p:nvPr>
        </p:nvSpPr>
        <p:spPr bwMode="auto">
          <a:xfrm>
            <a:off x="1261800" y="758879"/>
            <a:ext cx="9417960" cy="404136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864180749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1514854716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1631033693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AndTwoObj" preserve="1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8491608" name="PlaceHolder 1"/>
          <p:cNvSpPr>
            <a:spLocks noGrp="1"/>
          </p:cNvSpPr>
          <p:nvPr>
            <p:ph type="title"/>
          </p:nvPr>
        </p:nvSpPr>
        <p:spPr bwMode="auto">
          <a:xfrm>
            <a:off x="1261800" y="758879"/>
            <a:ext cx="9417960" cy="404136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1371842611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429599704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1449968258" name="PlaceHolder 4"/>
          <p:cNvSpPr>
            <a:spLocks noGrp="1"/>
          </p:cNvSpPr>
          <p:nvPr>
            <p:ph type="body"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OverTx" preserve="1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9426760" name="PlaceHolder 1"/>
          <p:cNvSpPr>
            <a:spLocks noGrp="1"/>
          </p:cNvSpPr>
          <p:nvPr>
            <p:ph type="title"/>
          </p:nvPr>
        </p:nvSpPr>
        <p:spPr bwMode="auto">
          <a:xfrm>
            <a:off x="1261800" y="758879"/>
            <a:ext cx="9417960" cy="404136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endParaRPr lang="en-US" sz="1800" b="0" strike="noStrike" spc="-1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293664314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1104289988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1476207027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/>
            </a:pPr>
            <a:endParaRPr lang="en-US" sz="1800" b="0" strike="noStrike" spc="9">
              <a:solidFill>
                <a:srgbClr val="FFFFFF"/>
              </a:solidFill>
              <a:latin typeface="Century Schoolbook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7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2187835" name="CustomShape 1" hidden="1"/>
          <p:cNvSpPr/>
          <p:nvPr/>
        </p:nvSpPr>
        <p:spPr bwMode="auto">
          <a:xfrm>
            <a:off x="11292840" y="0"/>
            <a:ext cx="914040" cy="68576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6881681" name="PlaceHolder 2"/>
          <p:cNvSpPr>
            <a:spLocks noGrp="1"/>
          </p:cNvSpPr>
          <p:nvPr>
            <p:ph type="title"/>
          </p:nvPr>
        </p:nvSpPr>
        <p:spPr bwMode="auto">
          <a:xfrm>
            <a:off x="1261800" y="758879"/>
            <a:ext cx="9417960" cy="404136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7200" b="0" strike="noStrike" spc="-49">
                <a:solidFill>
                  <a:srgbClr val="FFFFFF"/>
                </a:solidFill>
                <a:latin typeface="Century Schoolbook"/>
              </a:rPr>
              <a:t>Click to edit Master title style</a:t>
            </a:r>
            <a:endParaRPr lang="en-US" sz="7200" b="0" strike="noStrike" spc="-1">
              <a:solidFill>
                <a:srgbClr val="FFFFFF"/>
              </a:solidFill>
              <a:latin typeface="Century Schoolbook"/>
            </a:endParaRPr>
          </a:p>
        </p:txBody>
      </p:sp>
      <p:sp>
        <p:nvSpPr>
          <p:cNvPr id="537630353" name="PlaceHolder 3"/>
          <p:cNvSpPr>
            <a:spLocks noGrp="1"/>
          </p:cNvSpPr>
          <p:nvPr>
            <p:ph type="dt"/>
          </p:nvPr>
        </p:nvSpPr>
        <p:spPr bwMode="auto">
          <a:xfrm rot="16199999">
            <a:off x="10797480" y="999000"/>
            <a:ext cx="1904759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  <a:defRPr/>
            </a:pPr>
            <a:endParaRPr lang="en-AU" sz="1050" b="0" strike="noStrike" spc="-1">
              <a:latin typeface="Times New Roman"/>
            </a:endParaRPr>
          </a:p>
        </p:txBody>
      </p:sp>
      <p:sp>
        <p:nvSpPr>
          <p:cNvPr id="1132494135" name="PlaceHolder 4"/>
          <p:cNvSpPr>
            <a:spLocks noGrp="1"/>
          </p:cNvSpPr>
          <p:nvPr>
            <p:ph type="ftr"/>
          </p:nvPr>
        </p:nvSpPr>
        <p:spPr bwMode="auto">
          <a:xfrm rot="16199999">
            <a:off x="9959400" y="4047120"/>
            <a:ext cx="3580920" cy="364680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en-AU" sz="2400" b="0" strike="noStrike" spc="-1">
                <a:latin typeface="Times New Roman"/>
              </a:rPr>
              <a:t>Page</a:t>
            </a:r>
            <a:endParaRPr/>
          </a:p>
        </p:txBody>
      </p:sp>
      <p:sp>
        <p:nvSpPr>
          <p:cNvPr id="869532380" name="PlaceHolder 5"/>
          <p:cNvSpPr>
            <a:spLocks noGrp="1"/>
          </p:cNvSpPr>
          <p:nvPr>
            <p:ph type="sldNum"/>
          </p:nvPr>
        </p:nvSpPr>
        <p:spPr bwMode="auto">
          <a:xfrm>
            <a:off x="11292840" y="6172200"/>
            <a:ext cx="914040" cy="593280"/>
          </a:xfrm>
          <a:prstGeom prst="rect">
            <a:avLst/>
          </a:prstGeom>
        </p:spPr>
        <p:txBody>
          <a:bodyPr lIns="45720" rIns="45720" anchor="ctr"/>
          <a:lstStyle/>
          <a:p>
            <a:pPr algn="ctr">
              <a:lnSpc>
                <a:spcPct val="100000"/>
              </a:lnSpc>
              <a:defRPr/>
            </a:pPr>
            <a:fld id="{4165E259-3F50-43D7-9F62-3977F15E7A75}" type="slidenum">
              <a:rPr lang="en-AU" sz="3600" b="0" strike="noStrike" spc="-1">
                <a:solidFill>
                  <a:srgbClr val="A6A6A6"/>
                </a:solidFill>
                <a:latin typeface="Century Schoolbook"/>
              </a:rPr>
              <a:t>‹#›</a:t>
            </a:fld>
            <a:endParaRPr lang="en-AU" sz="3600" b="0" strike="noStrike" spc="-1">
              <a:latin typeface="Times New Roman"/>
            </a:endParaRPr>
          </a:p>
        </p:txBody>
      </p:sp>
      <p:sp>
        <p:nvSpPr>
          <p:cNvPr id="258214164" name="CustomShape 6"/>
          <p:cNvSpPr/>
          <p:nvPr/>
        </p:nvSpPr>
        <p:spPr bwMode="auto">
          <a:xfrm>
            <a:off x="0" y="0"/>
            <a:ext cx="4568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940582" name="PlaceHolder 7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800" b="0" strike="noStrike" spc="9">
                <a:solidFill>
                  <a:srgbClr val="FFFFFF"/>
                </a:solidFill>
                <a:latin typeface="Century Schoolbook"/>
              </a:rPr>
              <a:t>Click to edit the outline text format</a:t>
            </a:r>
            <a:endParaRPr/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400" b="0" strike="noStrike" spc="-1">
                <a:solidFill>
                  <a:srgbClr val="FFFFFF"/>
                </a:solidFill>
                <a:latin typeface="Century Schoolbook"/>
              </a:rPr>
              <a:t>Second Outline Level</a:t>
            </a:r>
            <a:endParaRPr/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1400" b="0" strike="noStrike" spc="-1">
                <a:solidFill>
                  <a:srgbClr val="FFFFFF"/>
                </a:solidFill>
                <a:latin typeface="Century Schoolbook"/>
              </a:rPr>
              <a:t>Third Outline Level</a:t>
            </a:r>
            <a:endParaRPr/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1400" b="0" strike="noStrike" spc="-1">
                <a:solidFill>
                  <a:srgbClr val="FFFFFF"/>
                </a:solidFill>
                <a:latin typeface="Century Schoolbook"/>
              </a:rPr>
              <a:t>Fourth Outline Level</a:t>
            </a:r>
            <a:endParaRPr/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FFFFFF"/>
                </a:solidFill>
                <a:latin typeface="Century Schoolbook"/>
              </a:rPr>
              <a:t>Fifth Outline Level</a:t>
            </a:r>
            <a:endParaRPr/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FFFFFF"/>
                </a:solidFill>
                <a:latin typeface="Century Schoolbook"/>
              </a:rPr>
              <a:t>Sixth Outline Level</a:t>
            </a:r>
            <a:endParaRPr/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FFFFFF"/>
                </a:solidFill>
                <a:latin typeface="Century Schoolbook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raiyon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6808063" name="CustomShape 1"/>
          <p:cNvSpPr/>
          <p:nvPr/>
        </p:nvSpPr>
        <p:spPr bwMode="auto">
          <a:xfrm>
            <a:off x="478080" y="172440"/>
            <a:ext cx="1171332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defRPr/>
            </a:pPr>
            <a:r>
              <a:rPr lang="en-AU" sz="4800" b="0" strike="noStrike" spc="-1" dirty="0">
                <a:solidFill>
                  <a:srgbClr val="FFFFFF"/>
                </a:solidFill>
                <a:latin typeface="Century Schoolbook"/>
              </a:rPr>
              <a:t>ECE4078  Intelligent Robotics</a:t>
            </a:r>
            <a:endParaRPr lang="en-AU" sz="4800" b="0" strike="noStrike" spc="-1" dirty="0">
              <a:latin typeface="Arial"/>
            </a:endParaRPr>
          </a:p>
        </p:txBody>
      </p:sp>
      <p:sp>
        <p:nvSpPr>
          <p:cNvPr id="15192388" name="CustomShape 2"/>
          <p:cNvSpPr/>
          <p:nvPr/>
        </p:nvSpPr>
        <p:spPr bwMode="auto">
          <a:xfrm>
            <a:off x="735120" y="6316200"/>
            <a:ext cx="10721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defRPr/>
            </a:pPr>
            <a:r>
              <a:rPr lang="en-AU" sz="1800" b="0" strike="noStrike" spc="-1">
                <a:solidFill>
                  <a:srgbClr val="FFFFFF"/>
                </a:solidFill>
                <a:latin typeface="Century Schoolbook"/>
              </a:rPr>
              <a:t>Lab 1: Setup and Teleoperation</a:t>
            </a:r>
            <a:endParaRPr lang="en-AU" sz="1800" b="0" strike="noStrike" spc="-1">
              <a:latin typeface="Arial"/>
            </a:endParaRPr>
          </a:p>
        </p:txBody>
      </p:sp>
      <p:pic>
        <p:nvPicPr>
          <p:cNvPr id="1830081668" name="Picture 2" descr="A robot standing in a store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805345" y="1138645"/>
            <a:ext cx="4580709" cy="4580709"/>
          </a:xfrm>
          <a:prstGeom prst="rect">
            <a:avLst/>
          </a:prstGeom>
        </p:spPr>
      </p:pic>
      <p:sp>
        <p:nvSpPr>
          <p:cNvPr id="1973539867" name="CustomShape 2"/>
          <p:cNvSpPr/>
          <p:nvPr/>
        </p:nvSpPr>
        <p:spPr bwMode="auto">
          <a:xfrm>
            <a:off x="735120" y="5730008"/>
            <a:ext cx="10721160" cy="453078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defRPr/>
            </a:pPr>
            <a:r>
              <a:rPr lang="en-AU" sz="1200" b="0" strike="noStrike" spc="-1">
                <a:solidFill>
                  <a:srgbClr val="FFFFFF"/>
                </a:solidFill>
                <a:latin typeface="Century Schoolbook"/>
              </a:rPr>
              <a:t>AI art generated by </a:t>
            </a:r>
            <a:r>
              <a:rPr lang="en-AU" sz="1200" b="0" u="sng" strike="noStrike" spc="-1">
                <a:solidFill>
                  <a:srgbClr val="FFFFFF"/>
                </a:solidFill>
                <a:latin typeface="Century Schoolbook"/>
                <a:hlinkClick r:id="rId4"/>
              </a:rPr>
              <a:t>https://www.craiyon.com/</a:t>
            </a:r>
            <a:endParaRPr lang="en-AU" sz="1200" b="0" strike="noStrike" spc="-1">
              <a:solidFill>
                <a:srgbClr val="FFFFFF"/>
              </a:solidFill>
              <a:latin typeface="Century Schoolbook"/>
            </a:endParaRPr>
          </a:p>
          <a:p>
            <a:pPr algn="ctr">
              <a:lnSpc>
                <a:spcPct val="100000"/>
              </a:lnSpc>
              <a:defRPr/>
            </a:pPr>
            <a:r>
              <a:rPr lang="en-AU" sz="1200" b="0" strike="noStrike" spc="-1">
                <a:solidFill>
                  <a:srgbClr val="FFFFFF"/>
                </a:solidFill>
                <a:latin typeface="Century Schoolbook"/>
              </a:rPr>
              <a:t>(prompt: “</a:t>
            </a:r>
            <a:r>
              <a:rPr lang="en-GB" sz="1200" b="0" strike="noStrike" spc="-1">
                <a:solidFill>
                  <a:srgbClr val="FFFFFF"/>
                </a:solidFill>
                <a:latin typeface="Century Schoolbook"/>
              </a:rPr>
              <a:t>a penguin robot shopping for fruits and vegetables in a supermarket</a:t>
            </a:r>
            <a:r>
              <a:rPr lang="en-AU" sz="1200" b="0" strike="noStrike" spc="-1">
                <a:solidFill>
                  <a:srgbClr val="FFFFFF"/>
                </a:solidFill>
                <a:latin typeface="Century Schoolbook"/>
              </a:rPr>
              <a:t>”)</a:t>
            </a:r>
            <a:endParaRPr lang="en-AU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4425356" name="CustomShape 2"/>
          <p:cNvSpPr/>
          <p:nvPr/>
        </p:nvSpPr>
        <p:spPr bwMode="auto">
          <a:xfrm>
            <a:off x="1183882" y="1110960"/>
            <a:ext cx="10080157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Running teleoperation (GUI needs to work)</a:t>
            </a:r>
            <a:endParaRPr lang="en-AU" sz="1800" b="0" strike="noStrike" spc="-1" dirty="0">
              <a:latin typeface="Arial"/>
            </a:endParaRPr>
          </a:p>
        </p:txBody>
      </p:sp>
      <p:pic>
        <p:nvPicPr>
          <p:cNvPr id="975484425" name="Picture 4" descr="A screenshot of a computer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83883" y="1749960"/>
            <a:ext cx="4912117" cy="4849231"/>
          </a:xfrm>
          <a:prstGeom prst="rect">
            <a:avLst/>
          </a:prstGeom>
        </p:spPr>
      </p:pic>
      <p:pic>
        <p:nvPicPr>
          <p:cNvPr id="218484193" name="Picture 6" descr="A screenshot of a computer&#10;&#10;Description automatically generated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358749" y="1749960"/>
            <a:ext cx="4905291" cy="48492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4319588" name="CustomShape 1"/>
          <p:cNvSpPr/>
          <p:nvPr/>
        </p:nvSpPr>
        <p:spPr bwMode="auto">
          <a:xfrm>
            <a:off x="478080" y="172440"/>
            <a:ext cx="11713320" cy="1551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defRPr/>
            </a:pPr>
            <a:r>
              <a:rPr lang="en-AU" sz="4800" b="0" strike="noStrike" spc="-1">
                <a:solidFill>
                  <a:srgbClr val="FFFFFF"/>
                </a:solidFill>
                <a:latin typeface="Century Schoolbook"/>
              </a:rPr>
              <a:t>Additional recommendations (optional)</a:t>
            </a:r>
            <a:endParaRPr lang="en-AU" sz="4800" b="0" strike="noStrike" spc="-1">
              <a:latin typeface="Arial"/>
            </a:endParaRPr>
          </a:p>
        </p:txBody>
      </p:sp>
      <p:sp>
        <p:nvSpPr>
          <p:cNvPr id="1564370607" name="CustomShape 2"/>
          <p:cNvSpPr/>
          <p:nvPr/>
        </p:nvSpPr>
        <p:spPr bwMode="auto">
          <a:xfrm>
            <a:off x="667080" y="1104119"/>
            <a:ext cx="11336040" cy="4852543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- Install a python IDE (pick one)</a:t>
            </a: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	PyCharm</a:t>
            </a: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	Spyder	</a:t>
            </a: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	Visual studio code</a:t>
            </a:r>
            <a:endParaRPr dirty="0"/>
          </a:p>
          <a:p>
            <a:pPr>
              <a:lnSpc>
                <a:spcPct val="100000"/>
              </a:lnSpc>
              <a:defRPr/>
            </a:pPr>
            <a:r>
              <a:rPr lang="en-AU" spc="-1" dirty="0">
                <a:solidFill>
                  <a:srgbClr val="FFFFFF"/>
                </a:solidFill>
                <a:latin typeface="Century Schoolbook"/>
              </a:rPr>
              <a:t>	Or anything else familiar to you</a:t>
            </a: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- </a:t>
            </a:r>
            <a:r>
              <a:rPr lang="en-AU" spc="-1" dirty="0">
                <a:solidFill>
                  <a:srgbClr val="FFFFFF"/>
                </a:solidFill>
                <a:latin typeface="Century Schoolbook"/>
              </a:rPr>
              <a:t>Extension to basic teleoperation functions (Optional):</a:t>
            </a:r>
            <a:endParaRPr lang="en-AU" sz="1800" b="0" strike="noStrike" spc="-1" dirty="0">
              <a:solidFill>
                <a:srgbClr val="FFFFFF"/>
              </a:solidFill>
              <a:latin typeface="Century Schoolbook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Implement variable speed control</a:t>
            </a:r>
            <a:endParaRPr lang="en-AU" sz="18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Implement arc turning &amp; on spot turning</a:t>
            </a:r>
            <a:endParaRPr lang="en-AU" sz="18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Turn off sticky keys (robots stops when not holding a button)</a:t>
            </a:r>
            <a:endParaRPr lang="en-AU" sz="18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Implement time normalisation (Perform an iteration every N milliseconds compared to as fast as possible)</a:t>
            </a:r>
            <a:endParaRPr lang="en-AU" sz="1800" b="0" strike="noStrike" spc="-1" dirty="0">
              <a:latin typeface="Arial"/>
            </a:endParaRPr>
          </a:p>
        </p:txBody>
      </p:sp>
      <p:pic>
        <p:nvPicPr>
          <p:cNvPr id="388680407" name="Picture 2"/>
          <p:cNvPicPr/>
          <p:nvPr/>
        </p:nvPicPr>
        <p:blipFill>
          <a:blip r:embed="rId3"/>
          <a:stretch/>
        </p:blipFill>
        <p:spPr bwMode="auto">
          <a:xfrm>
            <a:off x="5118480" y="1118520"/>
            <a:ext cx="1401120" cy="1401120"/>
          </a:xfrm>
          <a:prstGeom prst="rect">
            <a:avLst/>
          </a:prstGeom>
          <a:ln>
            <a:noFill/>
          </a:ln>
        </p:spPr>
      </p:pic>
      <p:pic>
        <p:nvPicPr>
          <p:cNvPr id="1577890834" name="Picture 8"/>
          <p:cNvPicPr/>
          <p:nvPr/>
        </p:nvPicPr>
        <p:blipFill>
          <a:blip r:embed="rId4"/>
          <a:srcRect l="15326" t="13358" r="15448" b="8707"/>
          <a:stretch/>
        </p:blipFill>
        <p:spPr bwMode="auto">
          <a:xfrm>
            <a:off x="7666560" y="1118520"/>
            <a:ext cx="1492920" cy="1517040"/>
          </a:xfrm>
          <a:prstGeom prst="rect">
            <a:avLst/>
          </a:prstGeom>
          <a:ln>
            <a:noFill/>
          </a:ln>
        </p:spPr>
      </p:pic>
      <p:pic>
        <p:nvPicPr>
          <p:cNvPr id="345893660" name="Picture 8"/>
          <p:cNvPicPr/>
          <p:nvPr/>
        </p:nvPicPr>
        <p:blipFill>
          <a:blip r:embed="rId5"/>
          <a:stretch/>
        </p:blipFill>
        <p:spPr bwMode="auto">
          <a:xfrm>
            <a:off x="10306079" y="1118520"/>
            <a:ext cx="1439640" cy="143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6001915" name="CustomShape 1"/>
          <p:cNvSpPr/>
          <p:nvPr/>
        </p:nvSpPr>
        <p:spPr bwMode="auto">
          <a:xfrm>
            <a:off x="478080" y="172440"/>
            <a:ext cx="1171332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defRPr/>
            </a:pPr>
            <a:r>
              <a:rPr lang="en-AU" sz="4800" b="0" strike="noStrike" spc="-1">
                <a:solidFill>
                  <a:srgbClr val="FFFFFF"/>
                </a:solidFill>
                <a:latin typeface="Century Schoolbook"/>
              </a:rPr>
              <a:t>ECE4078  Intelligent robotics</a:t>
            </a:r>
            <a:endParaRPr lang="en-AU" sz="4800" b="0" strike="noStrike" spc="-1">
              <a:latin typeface="Arial"/>
            </a:endParaRPr>
          </a:p>
        </p:txBody>
      </p:sp>
      <p:sp>
        <p:nvSpPr>
          <p:cNvPr id="465284599" name="CustomShape 2"/>
          <p:cNvSpPr/>
          <p:nvPr/>
        </p:nvSpPr>
        <p:spPr bwMode="auto">
          <a:xfrm>
            <a:off x="1745055" y="1753406"/>
            <a:ext cx="9179369" cy="3655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The aim of the project is to develop a grocery shopping robot.</a:t>
            </a: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You will be required to search, identify, locate and “pick-up” target fruits and vegs on a shopping list using a </a:t>
            </a:r>
            <a:r>
              <a:rPr lang="en-AU" sz="1800" b="0" strike="noStrike" spc="-1" dirty="0" err="1">
                <a:solidFill>
                  <a:srgbClr val="FFFFFF"/>
                </a:solidFill>
                <a:latin typeface="Century Schoolbook"/>
              </a:rPr>
              <a:t>PenguinPi</a:t>
            </a: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 robot in a “supermarket” (arena). </a:t>
            </a: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Within the “supermarket” there will be “aisle labels” (ARUCO markers) to help the robot locate itself and the targets.</a:t>
            </a: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Each of the labs will focus on a subsection of the task, i.e., the lab milestones.</a:t>
            </a:r>
            <a:endParaRPr lang="en-AU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343437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4632244" name="CustomShape 1"/>
          <p:cNvSpPr/>
          <p:nvPr/>
        </p:nvSpPr>
        <p:spPr bwMode="auto">
          <a:xfrm>
            <a:off x="478080" y="172440"/>
            <a:ext cx="1171332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defRPr/>
            </a:pPr>
            <a:r>
              <a:rPr lang="en-AU" sz="4800" b="0" strike="noStrike" spc="-1">
                <a:solidFill>
                  <a:srgbClr val="FFFFFF"/>
                </a:solidFill>
                <a:latin typeface="Century Schoolbook"/>
              </a:rPr>
              <a:t>ECE4078  Intelligent robotics</a:t>
            </a:r>
            <a:endParaRPr lang="en-AU" sz="4800" b="0" strike="noStrike" spc="-1">
              <a:latin typeface="Arial"/>
            </a:endParaRPr>
          </a:p>
        </p:txBody>
      </p:sp>
      <p:sp>
        <p:nvSpPr>
          <p:cNvPr id="353396377" name="CustomShape 2"/>
          <p:cNvSpPr/>
          <p:nvPr/>
        </p:nvSpPr>
        <p:spPr bwMode="auto">
          <a:xfrm>
            <a:off x="1249200" y="1110960"/>
            <a:ext cx="10014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defRPr/>
            </a:pPr>
            <a:r>
              <a:rPr lang="en-AU" spc="-1" dirty="0">
                <a:solidFill>
                  <a:srgbClr val="FFFFFF"/>
                </a:solidFill>
                <a:latin typeface="Century Schoolbook"/>
              </a:rPr>
              <a:t>2 checkpoints + 3</a:t>
            </a: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 milestones + a final demo</a:t>
            </a: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Submission deadline is right before the start of the due lab session </a:t>
            </a:r>
            <a:endParaRPr lang="en-AU" sz="1800" b="0" strike="noStrike" spc="-1" dirty="0">
              <a:latin typeface="Arial"/>
            </a:endParaRPr>
          </a:p>
        </p:txBody>
      </p:sp>
      <p:graphicFrame>
        <p:nvGraphicFramePr>
          <p:cNvPr id="387267548" name="Table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9548293"/>
              </p:ext>
            </p:extLst>
          </p:nvPr>
        </p:nvGraphicFramePr>
        <p:xfrm>
          <a:off x="1258704" y="1864440"/>
          <a:ext cx="8552520" cy="4511040"/>
        </p:xfrm>
        <a:graphic>
          <a:graphicData uri="http://schemas.openxmlformats.org/drawingml/2006/table">
            <a:tbl>
              <a:tblPr/>
              <a:tblGrid>
                <a:gridCol w="1265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2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AU" sz="1600" b="1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Week</a:t>
                      </a:r>
                      <a:endParaRPr lang="en-AU" sz="1600" b="0" strike="noStrike" spc="-1" dirty="0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AU" sz="1600" b="1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Objectives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AU" sz="1600" b="1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Milestones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1: C1-1</a:t>
                      </a:r>
                      <a:endParaRPr lang="en-AU" sz="1600" b="0" strike="noStrike" spc="-1" dirty="0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Introduction and setup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/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2: M1-1</a:t>
                      </a:r>
                      <a:endParaRPr lang="en-AU" sz="1600" b="0" strike="noStrike" spc="-1" dirty="0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Calibration, ARUCO markers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C1 due</a:t>
                      </a:r>
                      <a:endParaRPr lang="en-AU" sz="1600" b="0" strike="noStrike" spc="-1" dirty="0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3: M1-2</a:t>
                      </a:r>
                      <a:endParaRPr lang="en-AU" sz="1600" b="0" strike="noStrike" spc="-1" dirty="0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SLAM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/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4: M1-3</a:t>
                      </a:r>
                      <a:endParaRPr lang="en-AU" sz="1600" b="0" strike="noStrike" spc="-1" dirty="0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SLAM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/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5: M2-1</a:t>
                      </a:r>
                      <a:endParaRPr lang="en-AU" sz="1600" b="0" strike="noStrike" spc="-1" dirty="0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Object recognition &amp; localisation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M1 due</a:t>
                      </a:r>
                      <a:endParaRPr lang="en-AU" sz="1600" b="0" strike="noStrike" spc="-1" dirty="0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6: M2-2</a:t>
                      </a:r>
                      <a:endParaRPr lang="en-AU" sz="1600" b="0" strike="noStrike" spc="-1" dirty="0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Object recognition &amp; localisation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/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7: M3-1</a:t>
                      </a:r>
                      <a:endParaRPr lang="en-AU" sz="1600" b="0" strike="noStrike" spc="-1" dirty="0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>
                          <a:solidFill>
                            <a:srgbClr val="000000"/>
                          </a:solidFill>
                          <a:latin typeface="Century Schoolbook"/>
                        </a:rPr>
                        <a:t>Navigation &amp; Planning</a:t>
                      </a:r>
                      <a:endParaRPr lang="en-AU" sz="1600" b="0" strike="noStrike" spc="-1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M2 due</a:t>
                      </a:r>
                      <a:endParaRPr lang="en-AU" sz="1600" b="0" strike="noStrike" spc="-1" dirty="0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8: M3-2</a:t>
                      </a:r>
                      <a:endParaRPr lang="en-AU" sz="1600" b="0" strike="noStrike" spc="-1" dirty="0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Navigation &amp; Planning</a:t>
                      </a:r>
                      <a:endParaRPr lang="en-AU" sz="1600" b="0" strike="noStrike" spc="-1" dirty="0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/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9: C2</a:t>
                      </a:r>
                      <a:endParaRPr lang="en-AU" sz="1600" b="0" strike="noStrike" spc="-1" dirty="0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Integration &amp; Improvement</a:t>
                      </a:r>
                      <a:endParaRPr lang="en-AU" sz="1600" b="0" strike="noStrike" spc="-1" dirty="0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M3 due</a:t>
                      </a:r>
                      <a:endParaRPr lang="en-AU" sz="1600" b="0" strike="noStrike" spc="-1" dirty="0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10: Final</a:t>
                      </a:r>
                      <a:endParaRPr lang="en-AU" sz="1600" b="0" strike="noStrike" spc="-1" dirty="0">
                        <a:latin typeface="+mn-lt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algn="ctr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Trial run of final demo</a:t>
                      </a:r>
                      <a:endParaRPr lang="en-AU" sz="1600" b="0" strike="noStrike" spc="-1" dirty="0"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algn="ctr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C2 due</a:t>
                      </a:r>
                      <a:endParaRPr lang="en-AU" sz="16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731480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11: Final</a:t>
                      </a:r>
                      <a:endParaRPr lang="en-AU" sz="1600" b="0" strike="noStrike" spc="-1" dirty="0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Final demo</a:t>
                      </a:r>
                      <a:endParaRPr lang="en-AU" sz="1600" b="0" strike="noStrike" spc="-1" dirty="0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Final demo due</a:t>
                      </a: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endParaRPr lang="en-AU" sz="1600" b="0" strike="noStrike" spc="-1" dirty="0">
                        <a:latin typeface="+mn-lt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12: No lab</a:t>
                      </a:r>
                      <a:endParaRPr lang="en-AU" sz="1600" b="0" strike="noStrike" spc="-1" dirty="0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N/A</a:t>
                      </a:r>
                      <a:endParaRPr lang="en-AU" sz="1600" b="0" strike="noStrike" spc="-1" dirty="0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/>
                      </a:pPr>
                      <a:r>
                        <a:rPr lang="en-AU" sz="1600" b="0" strike="noStrike" spc="-1" dirty="0">
                          <a:solidFill>
                            <a:srgbClr val="000000"/>
                          </a:solidFill>
                          <a:latin typeface="Century Schoolbook"/>
                        </a:rPr>
                        <a:t>N/A</a:t>
                      </a:r>
                      <a:endParaRPr lang="en-AU" sz="1600" b="0" strike="noStrike" spc="-1" dirty="0">
                        <a:latin typeface="Arial"/>
                      </a:endParaRPr>
                    </a:p>
                  </a:txBody>
                  <a:tcPr>
                    <a:lnL w="12240" algn="ctr">
                      <a:solidFill>
                        <a:srgbClr val="000000"/>
                      </a:solidFill>
                    </a:lnL>
                    <a:lnR w="12240" algn="ctr">
                      <a:solidFill>
                        <a:srgbClr val="000000"/>
                      </a:solidFill>
                    </a:lnR>
                    <a:lnT w="12240" algn="ctr">
                      <a:solidFill>
                        <a:srgbClr val="000000"/>
                      </a:solidFill>
                    </a:lnT>
                    <a:lnB w="12240" algn="ctr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89206180" name="CustomShape 4"/>
          <p:cNvSpPr/>
          <p:nvPr/>
        </p:nvSpPr>
        <p:spPr bwMode="auto">
          <a:xfrm>
            <a:off x="9861120" y="2458440"/>
            <a:ext cx="2017080" cy="970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  <a:defRPr/>
            </a:pPr>
            <a:r>
              <a:rPr lang="en-AU" sz="1800" b="0" strike="noStrike" spc="-1">
                <a:solidFill>
                  <a:srgbClr val="FFFFFF"/>
                </a:solidFill>
                <a:latin typeface="Century Schoolbook"/>
              </a:rPr>
              <a:t>Submit code </a:t>
            </a:r>
            <a:endParaRPr/>
          </a:p>
          <a:p>
            <a:pPr>
              <a:lnSpc>
                <a:spcPct val="100000"/>
              </a:lnSpc>
              <a:defRPr/>
            </a:pPr>
            <a:r>
              <a:rPr lang="en-AU" sz="1800" b="0" strike="noStrike" spc="-1">
                <a:solidFill>
                  <a:srgbClr val="FFFFFF"/>
                </a:solidFill>
                <a:latin typeface="Century Schoolbook"/>
              </a:rPr>
              <a:t>before your lab </a:t>
            </a:r>
            <a:endParaRPr/>
          </a:p>
          <a:p>
            <a:pPr>
              <a:lnSpc>
                <a:spcPct val="100000"/>
              </a:lnSpc>
              <a:defRPr/>
            </a:pPr>
            <a:r>
              <a:rPr lang="en-AU" sz="1800" b="0" strike="noStrike" spc="-1">
                <a:solidFill>
                  <a:srgbClr val="FFFFFF"/>
                </a:solidFill>
                <a:latin typeface="Century Schoolbook"/>
              </a:rPr>
              <a:t>session </a:t>
            </a:r>
            <a:endParaRPr lang="en-AU" sz="1800" b="0" strike="noStrike" spc="-1">
              <a:latin typeface="Arial"/>
            </a:endParaRPr>
          </a:p>
        </p:txBody>
      </p:sp>
      <p:sp>
        <p:nvSpPr>
          <p:cNvPr id="1969880925" name="CustomShape 5"/>
          <p:cNvSpPr/>
          <p:nvPr/>
        </p:nvSpPr>
        <p:spPr bwMode="auto">
          <a:xfrm flipH="1" flipV="1">
            <a:off x="7320960" y="2780640"/>
            <a:ext cx="254016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112695287" name="CustomShape 6"/>
          <p:cNvSpPr/>
          <p:nvPr/>
        </p:nvSpPr>
        <p:spPr bwMode="auto">
          <a:xfrm>
            <a:off x="924480" y="2196720"/>
            <a:ext cx="324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defRPr/>
            </a:pPr>
            <a:r>
              <a:rPr lang="en-AU" sz="2800" b="0" strike="noStrike" spc="-1">
                <a:solidFill>
                  <a:srgbClr val="FF0000"/>
                </a:solidFill>
                <a:latin typeface="Century Schoolbook"/>
              </a:rPr>
              <a:t>*</a:t>
            </a:r>
            <a:endParaRPr lang="en-AU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4606990" name="CustomShape 1"/>
          <p:cNvSpPr/>
          <p:nvPr/>
        </p:nvSpPr>
        <p:spPr bwMode="auto">
          <a:xfrm>
            <a:off x="478080" y="172440"/>
            <a:ext cx="1171332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defRPr/>
            </a:pPr>
            <a:r>
              <a:rPr lang="en-AU" sz="4800" b="0" strike="noStrike" spc="-1">
                <a:solidFill>
                  <a:srgbClr val="FFFFFF"/>
                </a:solidFill>
                <a:latin typeface="Century Schoolbook"/>
              </a:rPr>
              <a:t>ECE4078  Intelligent robotics</a:t>
            </a:r>
            <a:endParaRPr lang="en-AU" sz="4800" b="0" strike="noStrike" spc="-1">
              <a:latin typeface="Arial"/>
            </a:endParaRPr>
          </a:p>
        </p:txBody>
      </p:sp>
      <p:sp>
        <p:nvSpPr>
          <p:cNvPr id="480804024" name="CustomShape 2"/>
          <p:cNvSpPr/>
          <p:nvPr/>
        </p:nvSpPr>
        <p:spPr bwMode="auto">
          <a:xfrm>
            <a:off x="766380" y="1282353"/>
            <a:ext cx="10659240" cy="3742491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Checkpoints are non-assessed, but gets you ready for the milestones / demos.</a:t>
            </a:r>
          </a:p>
          <a:p>
            <a:pPr>
              <a:lnSpc>
                <a:spcPct val="100000"/>
              </a:lnSpc>
              <a:defRPr/>
            </a:pPr>
            <a:endParaRPr lang="en-AU" spc="-1" dirty="0">
              <a:solidFill>
                <a:srgbClr val="FFFFFF"/>
              </a:solidFill>
              <a:latin typeface="Century Schoolbook"/>
            </a:endParaRPr>
          </a:p>
          <a:p>
            <a:pPr>
              <a:lnSpc>
                <a:spcPct val="100000"/>
              </a:lnSpc>
              <a:defRPr/>
            </a:pPr>
            <a:r>
              <a:rPr lang="en-AU" spc="-1" dirty="0">
                <a:solidFill>
                  <a:srgbClr val="FFFFFF"/>
                </a:solidFill>
                <a:latin typeface="Century Schoolbook"/>
              </a:rPr>
              <a:t>Milestones account for 20% of your unit grade. </a:t>
            </a: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The final demo will </a:t>
            </a:r>
            <a:r>
              <a:rPr lang="en-AU" spc="-1" dirty="0">
                <a:solidFill>
                  <a:srgbClr val="FFFFFF"/>
                </a:solidFill>
                <a:latin typeface="Century Schoolbook"/>
              </a:rPr>
              <a:t>account for 60% of your unit grade (no final exam).</a:t>
            </a:r>
          </a:p>
          <a:p>
            <a:pPr marL="285750" indent="-285750">
              <a:lnSpc>
                <a:spcPct val="100000"/>
              </a:lnSpc>
              <a:buFontTx/>
              <a:buChar char="-"/>
              <a:defRPr/>
            </a:pPr>
            <a:r>
              <a:rPr lang="en-AU" spc="-1" dirty="0">
                <a:solidFill>
                  <a:srgbClr val="FFFFFF"/>
                </a:solidFill>
                <a:latin typeface="Century Schoolbook"/>
              </a:rPr>
              <a:t>M1 – 8%</a:t>
            </a:r>
          </a:p>
          <a:p>
            <a:pPr marL="285750" indent="-285750">
              <a:lnSpc>
                <a:spcPct val="100000"/>
              </a:lnSpc>
              <a:buFontTx/>
              <a:buChar char="-"/>
              <a:defRPr/>
            </a:pPr>
            <a:r>
              <a:rPr lang="en-AU" spc="-1" dirty="0">
                <a:solidFill>
                  <a:srgbClr val="FFFFFF"/>
                </a:solidFill>
                <a:latin typeface="Century Schoolbook"/>
              </a:rPr>
              <a:t>M2 – 6%</a:t>
            </a:r>
          </a:p>
          <a:p>
            <a:pPr marL="285750" indent="-285750">
              <a:lnSpc>
                <a:spcPct val="100000"/>
              </a:lnSpc>
              <a:buFontTx/>
              <a:buChar char="-"/>
              <a:defRPr/>
            </a:pPr>
            <a:r>
              <a:rPr lang="en-AU" spc="-1" dirty="0">
                <a:solidFill>
                  <a:srgbClr val="FFFFFF"/>
                </a:solidFill>
                <a:latin typeface="Century Schoolbook"/>
              </a:rPr>
              <a:t>M3 – 6%</a:t>
            </a:r>
            <a:endParaRPr dirty="0"/>
          </a:p>
          <a:p>
            <a:pPr>
              <a:lnSpc>
                <a:spcPct val="100000"/>
              </a:lnSpc>
              <a:defRPr/>
            </a:pPr>
            <a:endParaRPr lang="en-AU" spc="-1" dirty="0">
              <a:solidFill>
                <a:srgbClr val="FFFFFF"/>
              </a:solidFill>
              <a:latin typeface="Century Schoolbook"/>
            </a:endParaRPr>
          </a:p>
          <a:p>
            <a:pPr>
              <a:lnSpc>
                <a:spcPct val="100000"/>
              </a:lnSpc>
              <a:defRPr/>
            </a:pPr>
            <a:r>
              <a:rPr lang="en-AU" spc="-1" dirty="0">
                <a:solidFill>
                  <a:srgbClr val="FFFFFF"/>
                </a:solidFill>
                <a:latin typeface="Century Schoolbook"/>
              </a:rPr>
              <a:t>You’ll work in teams of 5 (except for C1). You will register your group in week 2, so feel free to meet and mingle with people this week!</a:t>
            </a:r>
            <a:endParaRPr dirty="0"/>
          </a:p>
          <a:p>
            <a:pPr>
              <a:lnSpc>
                <a:spcPct val="100000"/>
              </a:lnSpc>
              <a:defRPr/>
            </a:pPr>
            <a:endParaRPr lang="en-AU" sz="1800" b="0" strike="noStrike" spc="-1" dirty="0">
              <a:solidFill>
                <a:srgbClr val="FFFFFF"/>
              </a:solidFill>
              <a:latin typeface="Century Schoolbook"/>
            </a:endParaRPr>
          </a:p>
          <a:p>
            <a:pPr>
              <a:lnSpc>
                <a:spcPct val="100000"/>
              </a:lnSpc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During a marking session, each group will present their submission to the demonstrators.</a:t>
            </a: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Further instructions on </a:t>
            </a:r>
            <a:r>
              <a:rPr lang="en-AU" spc="-1" dirty="0">
                <a:solidFill>
                  <a:srgbClr val="FFFFFF"/>
                </a:solidFill>
                <a:latin typeface="Century Schoolbook"/>
              </a:rPr>
              <a:t>M</a:t>
            </a: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oodle and </a:t>
            </a:r>
            <a:r>
              <a:rPr lang="en-AU" sz="1800" b="0" strike="noStrike" spc="-1" dirty="0" err="1">
                <a:solidFill>
                  <a:srgbClr val="FFFFFF"/>
                </a:solidFill>
                <a:latin typeface="Century Schoolbook"/>
              </a:rPr>
              <a:t>Github</a:t>
            </a: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 repo </a:t>
            </a:r>
            <a:endParaRPr dirty="0"/>
          </a:p>
          <a:p>
            <a:pPr>
              <a:lnSpc>
                <a:spcPct val="100000"/>
              </a:lnSpc>
              <a:defRPr/>
            </a:pPr>
            <a:endParaRPr lang="en-AU" sz="1800" b="0" strike="noStrike" spc="-1" dirty="0">
              <a:latin typeface="Arial"/>
            </a:endParaRPr>
          </a:p>
          <a:p>
            <a:pPr>
              <a:defRPr/>
            </a:pPr>
            <a:r>
              <a:rPr lang="en-AU" sz="1800" b="0" strike="noStrike" spc="-1" dirty="0" err="1">
                <a:solidFill>
                  <a:srgbClr val="FFFFFF"/>
                </a:solidFill>
                <a:latin typeface="Century Schoolbook"/>
              </a:rPr>
              <a:t>EdStem</a:t>
            </a: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 will be used for this semester</a:t>
            </a:r>
            <a:endParaRPr lang="en-AU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8541742" name="CustomShape 1"/>
          <p:cNvSpPr/>
          <p:nvPr/>
        </p:nvSpPr>
        <p:spPr bwMode="auto">
          <a:xfrm>
            <a:off x="478080" y="172440"/>
            <a:ext cx="1171332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defRPr/>
            </a:pPr>
            <a:r>
              <a:rPr lang="en-AU" sz="4800" b="0" strike="noStrike" spc="-1">
                <a:solidFill>
                  <a:srgbClr val="FFFFFF"/>
                </a:solidFill>
                <a:latin typeface="Century Schoolbook"/>
              </a:rPr>
              <a:t>This week’s lab</a:t>
            </a:r>
            <a:endParaRPr lang="en-AU" sz="4800" b="0" strike="noStrike" spc="-1">
              <a:latin typeface="Arial"/>
            </a:endParaRPr>
          </a:p>
        </p:txBody>
      </p:sp>
      <p:sp>
        <p:nvSpPr>
          <p:cNvPr id="930311097" name="CustomShape 2"/>
          <p:cNvSpPr/>
          <p:nvPr/>
        </p:nvSpPr>
        <p:spPr bwMode="auto">
          <a:xfrm>
            <a:off x="667080" y="1104120"/>
            <a:ext cx="11336040" cy="4896086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1: Installing the environment</a:t>
            </a:r>
            <a:endParaRPr lang="en-AU" sz="18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Instructions can be found on GitHub under “Week00-01” folder – “EnvironmentSetup.md”</a:t>
            </a:r>
            <a:endParaRPr lang="en-AU" spc="-1" dirty="0">
              <a:solidFill>
                <a:srgbClr val="FFFFFF"/>
              </a:solidFill>
              <a:latin typeface="Century Schoolbook"/>
            </a:endParaRPr>
          </a:p>
          <a:p>
            <a:pPr>
              <a:lnSpc>
                <a:spcPct val="100000"/>
              </a:lnSpc>
              <a:defRPr/>
            </a:pPr>
            <a:endParaRPr lang="en-AU" sz="1800" b="0" strike="noStrike" spc="0" dirty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2: Implement teleoperation</a:t>
            </a:r>
            <a:endParaRPr lang="en-AU" sz="1800" b="0" strike="noStrike" spc="0" dirty="0">
              <a:solidFill>
                <a:srgbClr val="FFFFFF"/>
              </a:solidFill>
              <a:latin typeface="Century Schoolbook"/>
            </a:endParaRPr>
          </a:p>
          <a:p>
            <a:pPr>
              <a:lnSpc>
                <a:spcPct val="100000"/>
              </a:lnSpc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	Skeleton code is provided: “operate.py” but </a:t>
            </a:r>
            <a:r>
              <a:rPr lang="en-AU" sz="1800" b="1" strike="noStrike" spc="-1" dirty="0">
                <a:solidFill>
                  <a:srgbClr val="FFFFFF"/>
                </a:solidFill>
                <a:latin typeface="Century Schoolbook"/>
              </a:rPr>
              <a:t>not compulsory to use</a:t>
            </a:r>
            <a:endParaRPr lang="en-AU" sz="1800" b="1" strike="noStrike" spc="-1" dirty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 	</a:t>
            </a: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	C1 (marked as individuals):</a:t>
            </a:r>
            <a:br>
              <a:rPr dirty="0"/>
            </a:b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		- Drive forward 		</a:t>
            </a:r>
          </a:p>
          <a:p>
            <a:pPr>
              <a:lnSpc>
                <a:spcPct val="100000"/>
              </a:lnSpc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		- Drive backwards 	</a:t>
            </a:r>
          </a:p>
          <a:p>
            <a:pPr marL="457200">
              <a:lnSpc>
                <a:spcPct val="100000"/>
              </a:lnSpc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		- Turn left				</a:t>
            </a:r>
          </a:p>
          <a:p>
            <a:pPr marL="457200">
              <a:lnSpc>
                <a:spcPct val="100000"/>
              </a:lnSpc>
              <a:defRPr/>
            </a:pPr>
            <a:r>
              <a:rPr lang="en-AU" spc="-1" dirty="0">
                <a:solidFill>
                  <a:srgbClr val="FFFFFF"/>
                </a:solidFill>
                <a:latin typeface="Century Schoolbook"/>
              </a:rPr>
              <a:t>		</a:t>
            </a: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- Turn right			</a:t>
            </a:r>
            <a:endParaRPr lang="en-AU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AU" spc="-1" dirty="0">
                <a:solidFill>
                  <a:srgbClr val="FFFFFF"/>
                </a:solidFill>
                <a:latin typeface="Century Schoolbook"/>
              </a:rPr>
              <a:t>3: </a:t>
            </a: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You may ask to be marked during this week’s lab if you finish early (submit your code on Moodle first following the marking steps)</a:t>
            </a:r>
            <a:endParaRPr lang="en-AU" sz="18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  <a:defRPr/>
            </a:pPr>
            <a:endParaRPr lang="en-AU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3425990" name="CustomShape 2"/>
          <p:cNvSpPr/>
          <p:nvPr/>
        </p:nvSpPr>
        <p:spPr bwMode="auto">
          <a:xfrm>
            <a:off x="596879" y="1110960"/>
            <a:ext cx="6056469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defRPr/>
            </a:pPr>
            <a:r>
              <a:rPr lang="en-AU" sz="1800" b="0" strike="noStrike" spc="-1">
                <a:solidFill>
                  <a:srgbClr val="FFFFFF"/>
                </a:solidFill>
                <a:latin typeface="Century Schoolbook"/>
              </a:rPr>
              <a:t>Inside the robot kit </a:t>
            </a:r>
            <a:endParaRPr/>
          </a:p>
          <a:p>
            <a:pPr>
              <a:lnSpc>
                <a:spcPct val="100000"/>
              </a:lnSpc>
              <a:defRPr/>
            </a:pPr>
            <a:r>
              <a:rPr lang="en-AU" sz="1800" b="0" strike="noStrike" spc="-1">
                <a:solidFill>
                  <a:srgbClr val="FFFFFF"/>
                </a:solidFill>
                <a:latin typeface="Century Schoolbook"/>
              </a:rPr>
              <a:t>(from </a:t>
            </a:r>
            <a:r>
              <a:rPr lang="en-AU" sz="1800" b="1" strike="noStrike" spc="-1">
                <a:solidFill>
                  <a:srgbClr val="FFFFFF"/>
                </a:solidFill>
                <a:latin typeface="Century Schoolbook"/>
              </a:rPr>
              <a:t>next week</a:t>
            </a:r>
            <a:r>
              <a:rPr lang="en-AU" sz="1800" b="0" strike="noStrike" spc="-1">
                <a:solidFill>
                  <a:srgbClr val="FFFFFF"/>
                </a:solidFill>
                <a:latin typeface="Century Schoolbook"/>
              </a:rPr>
              <a:t> each group can bring a robot home) </a:t>
            </a:r>
            <a:endParaRPr lang="en-AU" sz="1800" b="0" strike="noStrike" spc="-1">
              <a:latin typeface="Arial"/>
            </a:endParaRPr>
          </a:p>
        </p:txBody>
      </p:sp>
      <p:pic>
        <p:nvPicPr>
          <p:cNvPr id="2026183204" name="Picture 5" descr="A black box with wheels and wires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048030" y="0"/>
            <a:ext cx="514397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9FF7347-B084-F26B-F029-CB4FB436851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3425990" name="CustomShape 2">
            <a:extLst>
              <a:ext uri="{FF2B5EF4-FFF2-40B4-BE49-F238E27FC236}">
                <a16:creationId xmlns:a16="http://schemas.microsoft.com/office/drawing/2014/main" id="{B9EBBAB2-476A-A4BF-B40E-77AB9A9E6711}"/>
              </a:ext>
            </a:extLst>
          </p:cNvPr>
          <p:cNvSpPr/>
          <p:nvPr/>
        </p:nvSpPr>
        <p:spPr bwMode="auto">
          <a:xfrm>
            <a:off x="596879" y="1110960"/>
            <a:ext cx="6056469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Plugging and disconnecting the robot cable through the yellow connector (not the black cable itself!)</a:t>
            </a:r>
          </a:p>
          <a:p>
            <a:pPr>
              <a:lnSpc>
                <a:spcPct val="100000"/>
              </a:lnSpc>
              <a:defRPr/>
            </a:pPr>
            <a:endParaRPr lang="en-AU" spc="-1" dirty="0">
              <a:solidFill>
                <a:srgbClr val="FFFFFF"/>
              </a:solidFill>
              <a:latin typeface="Century Schoolbook"/>
            </a:endParaRPr>
          </a:p>
          <a:p>
            <a:pPr>
              <a:lnSpc>
                <a:spcPct val="100000"/>
              </a:lnSpc>
              <a:defRPr/>
            </a:pPr>
            <a:endParaRPr lang="en-AU" sz="1800" b="0" strike="noStrike" spc="-1" dirty="0">
              <a:solidFill>
                <a:srgbClr val="FFFFFF"/>
              </a:solidFill>
              <a:latin typeface="Century Schoolbook"/>
            </a:endParaRPr>
          </a:p>
          <a:p>
            <a:pPr>
              <a:lnSpc>
                <a:spcPct val="100000"/>
              </a:lnSpc>
              <a:defRPr/>
            </a:pPr>
            <a:r>
              <a:rPr lang="en-AU" spc="-1" dirty="0">
                <a:solidFill>
                  <a:srgbClr val="FFFFFF"/>
                </a:solidFill>
                <a:latin typeface="Century Schoolbook"/>
              </a:rPr>
              <a:t>If wires are exposed, </a:t>
            </a:r>
            <a:r>
              <a:rPr lang="en-AU" b="1" spc="-1" dirty="0">
                <a:solidFill>
                  <a:srgbClr val="FFFFFF"/>
                </a:solidFill>
                <a:latin typeface="Century Schoolbook"/>
              </a:rPr>
              <a:t>do NOT solder it yourself.</a:t>
            </a:r>
            <a:r>
              <a:rPr lang="en-AU" spc="-1" dirty="0">
                <a:solidFill>
                  <a:srgbClr val="FFFFFF"/>
                </a:solidFill>
                <a:latin typeface="Century Schoolbook"/>
              </a:rPr>
              <a:t> Ask for a replacement </a:t>
            </a:r>
            <a:r>
              <a:rPr lang="en-AU" spc="-1" dirty="0" err="1">
                <a:solidFill>
                  <a:srgbClr val="FFFFFF"/>
                </a:solidFill>
                <a:latin typeface="Century Schoolbook"/>
              </a:rPr>
              <a:t>PenguinPi</a:t>
            </a:r>
            <a:r>
              <a:rPr lang="en-AU" spc="-1" dirty="0">
                <a:solidFill>
                  <a:srgbClr val="FFFFFF"/>
                </a:solidFill>
                <a:latin typeface="Century Schoolbook"/>
              </a:rPr>
              <a:t>, and we will get the professional staff to resolder</a:t>
            </a:r>
            <a:endParaRPr lang="en-AU" sz="1800" b="0" strike="noStrike" spc="-1" dirty="0">
              <a:latin typeface="Arial"/>
            </a:endParaRPr>
          </a:p>
        </p:txBody>
      </p:sp>
      <p:pic>
        <p:nvPicPr>
          <p:cNvPr id="2026183204" name="Picture 5" descr="A black box with wheels and wires&#10;&#10;Description automatically generated">
            <a:extLst>
              <a:ext uri="{FF2B5EF4-FFF2-40B4-BE49-F238E27FC236}">
                <a16:creationId xmlns:a16="http://schemas.microsoft.com/office/drawing/2014/main" id="{1B3117E1-02EE-CB4A-37B9-DE227BBBF0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323" t="64666" r="3436" b="18000"/>
          <a:stretch>
            <a:fillRect/>
          </a:stretch>
        </p:blipFill>
        <p:spPr bwMode="auto">
          <a:xfrm>
            <a:off x="6940295" y="1659600"/>
            <a:ext cx="4740595" cy="265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70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6369966" name="CustomShape 2"/>
          <p:cNvSpPr/>
          <p:nvPr/>
        </p:nvSpPr>
        <p:spPr bwMode="auto">
          <a:xfrm>
            <a:off x="1219200" y="1110960"/>
            <a:ext cx="10044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defRPr/>
            </a:pPr>
            <a:r>
              <a:rPr lang="en-AU" sz="1800" b="0" strike="noStrike" spc="-1">
                <a:solidFill>
                  <a:srgbClr val="FFFFFF"/>
                </a:solidFill>
                <a:latin typeface="Century Schoolbook"/>
              </a:rPr>
              <a:t>The PenguinPi robot: see “EnvironmentSetup.md”</a:t>
            </a:r>
            <a:endParaRPr lang="en-AU" sz="1800" b="0" strike="noStrike" spc="-1">
              <a:latin typeface="Arial"/>
            </a:endParaRPr>
          </a:p>
        </p:txBody>
      </p:sp>
      <p:pic>
        <p:nvPicPr>
          <p:cNvPr id="243873778" name="Picture 2" descr="A close-up of a robo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19200" y="1749960"/>
            <a:ext cx="9753600" cy="36671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9879222" name="CustomShape 2"/>
          <p:cNvSpPr/>
          <p:nvPr/>
        </p:nvSpPr>
        <p:spPr bwMode="auto">
          <a:xfrm>
            <a:off x="1480727" y="649406"/>
            <a:ext cx="9087051" cy="1998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defRPr/>
            </a:pPr>
            <a:r>
              <a:rPr lang="en-AU" sz="1800" b="0" strike="noStrike" spc="-1" dirty="0">
                <a:solidFill>
                  <a:srgbClr val="FFFFFF"/>
                </a:solidFill>
                <a:latin typeface="Century Schoolbook"/>
              </a:rPr>
              <a:t>Connect to robot: webpage may not be working, but it is okay to proceed to the command-line tasks</a:t>
            </a:r>
            <a:endParaRPr lang="en-AU" sz="1800" b="0" strike="noStrike" spc="-1" dirty="0">
              <a:latin typeface="Arial"/>
            </a:endParaRPr>
          </a:p>
        </p:txBody>
      </p:sp>
      <p:pic>
        <p:nvPicPr>
          <p:cNvPr id="1621144460" name="Picture 4" descr="A screenshot of a computer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480727" y="1221685"/>
            <a:ext cx="9230546" cy="52745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675</Words>
  <Application>Microsoft Office PowerPoint</Application>
  <PresentationFormat>Widescreen</PresentationFormat>
  <Paragraphs>113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Century Schoolbook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Kal</dc:creator>
  <dc:description/>
  <cp:lastModifiedBy>Aaron Choong</cp:lastModifiedBy>
  <cp:revision>73</cp:revision>
  <dcterms:created xsi:type="dcterms:W3CDTF">2020-08-07T03:38:28Z</dcterms:created>
  <dcterms:modified xsi:type="dcterms:W3CDTF">2025-07-21T06:53:55Z</dcterms:modified>
  <dc:language>en-AU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2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</Properties>
</file>